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57" r:id="rId4"/>
    <p:sldId id="258" r:id="rId5"/>
    <p:sldId id="259" r:id="rId6"/>
    <p:sldId id="262" r:id="rId7"/>
    <p:sldId id="260" r:id="rId8"/>
    <p:sldId id="261" r:id="rId9"/>
    <p:sldId id="263" r:id="rId10"/>
    <p:sldId id="264" r:id="rId11"/>
    <p:sldId id="267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F4A42EE-2EF5-4E03-86A9-FDF72451A5F4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E84F536A-A9D2-4E23-A186-ADE4216F8E7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4624"/>
            <a:ext cx="7414592" cy="3600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Презентация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 дистанционному уроку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тема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начальное обучение игре на скрипке.</a:t>
            </a:r>
            <a:br>
              <a:rPr lang="ru-RU" dirty="0" smtClean="0"/>
            </a:br>
            <a:r>
              <a:rPr lang="ru-RU" dirty="0" smtClean="0"/>
              <a:t>Постановка рук.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4077072"/>
            <a:ext cx="7342584" cy="2376264"/>
          </a:xfrm>
        </p:spPr>
        <p:txBody>
          <a:bodyPr>
            <a:normAutofit/>
          </a:bodyPr>
          <a:lstStyle/>
          <a:p>
            <a:pPr algn="r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Выполнила:</a:t>
            </a:r>
          </a:p>
          <a:p>
            <a:pPr algn="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реподаватель по классу скрипки</a:t>
            </a:r>
          </a:p>
          <a:p>
            <a:pPr algn="r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первой квалификационной категории </a:t>
            </a:r>
          </a:p>
          <a:p>
            <a:pPr algn="r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МАУДО «ДШИ №13 (т)»</a:t>
            </a:r>
          </a:p>
          <a:p>
            <a:pPr algn="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Набережные Челны</a:t>
            </a:r>
          </a:p>
          <a:p>
            <a:pPr algn="r"/>
            <a:r>
              <a:rPr lang="ru-RU" sz="1400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Мифтахова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Ляйсания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Ильдусовна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25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3" y="2348880"/>
            <a:ext cx="8910513" cy="2016224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«Не учить </a:t>
            </a:r>
            <a:r>
              <a:rPr lang="ru-RU" sz="4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тело движениям,</a:t>
            </a:r>
            <a:br>
              <a:rPr lang="ru-RU" sz="4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4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br>
              <a:rPr lang="ru-RU" sz="4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4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                       а </a:t>
            </a:r>
            <a:r>
              <a:rPr lang="ru-RU" sz="4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учиться у него»</a:t>
            </a:r>
            <a:br>
              <a:rPr lang="ru-RU" sz="4800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4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ru-RU" sz="4800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4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endParaRPr lang="ru-RU" sz="4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5229200"/>
            <a:ext cx="3077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Проф. А.Б. </a:t>
            </a:r>
            <a:r>
              <a:rPr lang="ru-RU" i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Гольденвейзер</a:t>
            </a:r>
            <a:endParaRPr lang="ru-RU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 descr="https://www.culture.ru/storage/images/9edff6b93fe8419655315807c6f766e9/f66ab40551004b52881ae32ca3e4a85e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3600400" cy="324036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78282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476672"/>
            <a:ext cx="8062664" cy="5472607"/>
          </a:xfrm>
        </p:spPr>
        <p:txBody>
          <a:bodyPr/>
          <a:lstStyle/>
          <a:p>
            <a:pPr marL="68580" indent="0">
              <a:buNone/>
            </a:pPr>
            <a:r>
              <a:rPr lang="ru-RU" sz="2200" dirty="0"/>
              <a:t>Цель урока</a:t>
            </a:r>
            <a:r>
              <a:rPr lang="ru-RU" sz="2200" dirty="0" smtClean="0"/>
              <a:t>:</a:t>
            </a:r>
          </a:p>
          <a:p>
            <a:pPr marL="68580" indent="0">
              <a:buNone/>
            </a:pP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>направить учащегося на </a:t>
            </a:r>
            <a:r>
              <a:rPr lang="ru-RU" sz="2200" dirty="0" smtClean="0"/>
              <a:t>правильное </a:t>
            </a:r>
            <a:r>
              <a:rPr lang="ru-RU" sz="2200" dirty="0"/>
              <a:t>выполнение игровых упражнений для постановки рук</a:t>
            </a:r>
            <a:endParaRPr lang="ru-RU" sz="2200" dirty="0" smtClean="0"/>
          </a:p>
          <a:p>
            <a:pPr marL="68580" indent="0">
              <a:buNone/>
            </a:pPr>
            <a:endParaRPr lang="ru-RU" sz="2400" dirty="0"/>
          </a:p>
          <a:p>
            <a:pPr marL="68580" indent="0">
              <a:buNone/>
            </a:pPr>
            <a:endParaRPr lang="ru-RU" dirty="0" smtClean="0"/>
          </a:p>
          <a:p>
            <a:pPr marL="68580" indent="0">
              <a:buNone/>
            </a:pPr>
            <a:r>
              <a:rPr lang="ru-RU" dirty="0" smtClean="0"/>
              <a:t>Задачи </a:t>
            </a:r>
            <a:r>
              <a:rPr lang="ru-RU" dirty="0"/>
              <a:t>урока: 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/>
              <a:t>найти оптимальное положение </a:t>
            </a:r>
            <a:r>
              <a:rPr lang="ru-RU" dirty="0" smtClean="0"/>
              <a:t>корпуса</a:t>
            </a:r>
            <a:endParaRPr lang="ru-RU" dirty="0"/>
          </a:p>
          <a:p>
            <a:r>
              <a:rPr lang="ru-RU" dirty="0"/>
              <a:t>- научиться контролировать мышечные </a:t>
            </a:r>
            <a:r>
              <a:rPr lang="ru-RU" dirty="0" smtClean="0"/>
              <a:t>напряжения</a:t>
            </a:r>
            <a:endParaRPr lang="ru-RU" dirty="0"/>
          </a:p>
          <a:p>
            <a:r>
              <a:rPr lang="ru-RU" dirty="0"/>
              <a:t>- определить роль и важность каждого пальца на </a:t>
            </a:r>
            <a:r>
              <a:rPr lang="ru-RU" dirty="0" smtClean="0"/>
              <a:t>смычке</a:t>
            </a:r>
            <a:endParaRPr lang="ru-RU" dirty="0"/>
          </a:p>
          <a:p>
            <a:r>
              <a:rPr lang="ru-RU" dirty="0"/>
              <a:t>- научиться правильно ставить пальцы левой </a:t>
            </a:r>
            <a:r>
              <a:rPr lang="ru-RU" dirty="0" smtClean="0"/>
              <a:t>руки</a:t>
            </a:r>
            <a:endParaRPr lang="ru-RU" dirty="0"/>
          </a:p>
          <a:p>
            <a:pPr marL="6858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4031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88640"/>
            <a:ext cx="7772400" cy="612068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400" b="1" dirty="0"/>
              <a:t>Структура урока:</a:t>
            </a:r>
            <a:endParaRPr lang="ru-RU" sz="2400" dirty="0"/>
          </a:p>
          <a:p>
            <a:r>
              <a:rPr lang="ru-RU" sz="2400" dirty="0" smtClean="0"/>
              <a:t>Введение</a:t>
            </a:r>
          </a:p>
          <a:p>
            <a:pPr marL="68580" indent="0">
              <a:buNone/>
            </a:pPr>
            <a:endParaRPr lang="ru-RU" sz="2400" dirty="0"/>
          </a:p>
          <a:p>
            <a:r>
              <a:rPr lang="ru-RU" sz="2400" dirty="0" smtClean="0"/>
              <a:t>Основная </a:t>
            </a:r>
            <a:r>
              <a:rPr lang="ru-RU" sz="2400" dirty="0"/>
              <a:t>часть </a:t>
            </a:r>
            <a:r>
              <a:rPr lang="ru-RU" sz="2400" dirty="0" smtClean="0"/>
              <a:t>урока:</a:t>
            </a:r>
          </a:p>
          <a:p>
            <a:pPr marL="68580" indent="0">
              <a:buNone/>
            </a:pPr>
            <a:r>
              <a:rPr lang="ru-RU" sz="2400" dirty="0" smtClean="0"/>
              <a:t>- повторение частей скрипки и смычка</a:t>
            </a:r>
          </a:p>
          <a:p>
            <a:pPr marL="68580" indent="0">
              <a:buNone/>
            </a:pPr>
            <a:r>
              <a:rPr lang="ru-RU" sz="2400" dirty="0" smtClean="0"/>
              <a:t>- упражнения </a:t>
            </a:r>
            <a:r>
              <a:rPr lang="ru-RU" sz="2400" dirty="0"/>
              <a:t>на постановку корпуса</a:t>
            </a:r>
          </a:p>
          <a:p>
            <a:pPr marL="68580" indent="0">
              <a:buNone/>
            </a:pPr>
            <a:r>
              <a:rPr lang="ru-RU" sz="2400" dirty="0" smtClean="0"/>
              <a:t>- </a:t>
            </a:r>
            <a:r>
              <a:rPr lang="ru-RU" sz="2400" dirty="0"/>
              <a:t>упражнения на постановку левой </a:t>
            </a:r>
            <a:r>
              <a:rPr lang="ru-RU" sz="2400" dirty="0" smtClean="0"/>
              <a:t>руки</a:t>
            </a:r>
            <a:endParaRPr lang="ru-RU" sz="2400" dirty="0"/>
          </a:p>
          <a:p>
            <a:pPr marL="68580" indent="0">
              <a:buNone/>
            </a:pPr>
            <a:r>
              <a:rPr lang="ru-RU" sz="2400" dirty="0" smtClean="0"/>
              <a:t>- упражнения </a:t>
            </a:r>
            <a:r>
              <a:rPr lang="ru-RU" sz="2400" dirty="0"/>
              <a:t>на постановку правой </a:t>
            </a:r>
            <a:r>
              <a:rPr lang="ru-RU" sz="2400" dirty="0" smtClean="0"/>
              <a:t>руки</a:t>
            </a:r>
          </a:p>
          <a:p>
            <a:pPr marL="68580" indent="0">
              <a:buNone/>
            </a:pPr>
            <a:r>
              <a:rPr lang="ru-RU" sz="2400" dirty="0"/>
              <a:t>- упражнения на расслабление различных мышц</a:t>
            </a:r>
          </a:p>
          <a:p>
            <a:pPr marL="68580" indent="0">
              <a:buNone/>
            </a:pPr>
            <a:r>
              <a:rPr lang="ru-RU" sz="2400" dirty="0" smtClean="0"/>
              <a:t>-</a:t>
            </a:r>
            <a:r>
              <a:rPr lang="ru-RU" sz="2400" dirty="0"/>
              <a:t> упражнения на координацию </a:t>
            </a:r>
            <a:r>
              <a:rPr lang="ru-RU" sz="2400" dirty="0" smtClean="0"/>
              <a:t>движений</a:t>
            </a:r>
            <a:endParaRPr lang="ru-RU" sz="2400" dirty="0"/>
          </a:p>
          <a:p>
            <a:pPr marL="68580" indent="0">
              <a:buNone/>
            </a:pPr>
            <a:endParaRPr lang="ru-RU" sz="2400" dirty="0"/>
          </a:p>
          <a:p>
            <a:r>
              <a:rPr lang="ru-RU" sz="2400" dirty="0" smtClean="0"/>
              <a:t>Заключительная </a:t>
            </a:r>
            <a:r>
              <a:rPr lang="ru-RU" sz="2400" dirty="0"/>
              <a:t>часть  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24024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332656"/>
            <a:ext cx="7772400" cy="612068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Сложная природа процесса формирования скрипача, развитие его исполнительского мастерства предполагает комплексный подход к тем трудностям, которые возникают на разных этапах развития учащегося. Поэтому педагогу постоянно </a:t>
            </a:r>
            <a:r>
              <a:rPr lang="ru-RU" dirty="0" smtClean="0"/>
              <a:t>приходиться </a:t>
            </a:r>
            <a:r>
              <a:rPr lang="ru-RU" dirty="0"/>
              <a:t>следить за тем, чтобы ученик освоил наиболее </a:t>
            </a:r>
            <a:r>
              <a:rPr lang="ru-RU" dirty="0" smtClean="0"/>
              <a:t>рациональную </a:t>
            </a:r>
            <a:r>
              <a:rPr lang="ru-RU" dirty="0"/>
              <a:t>с точки зрения его индивидуальных способностей, постановку как левой, так и правой </a:t>
            </a:r>
            <a:r>
              <a:rPr lang="ru-RU" dirty="0" smtClean="0"/>
              <a:t>руки.</a:t>
            </a:r>
          </a:p>
          <a:p>
            <a:pPr algn="just"/>
            <a:r>
              <a:rPr lang="ru-RU" dirty="0" smtClean="0"/>
              <a:t>Скрипичная </a:t>
            </a:r>
            <a:r>
              <a:rPr lang="ru-RU" dirty="0"/>
              <a:t>игра требует владения как бы не одним, а двумя, совершенно различными инструментами, - скрипкой и смычком. В отличие от игры на фортепиано и других инструментах, каждая рука скрипача выполняет определенную самостоятельную функцию. </a:t>
            </a:r>
            <a:endParaRPr lang="ru-RU" dirty="0" smtClean="0"/>
          </a:p>
          <a:p>
            <a:pPr algn="just"/>
            <a:r>
              <a:rPr lang="ru-RU" dirty="0" smtClean="0"/>
              <a:t>От </a:t>
            </a:r>
            <a:r>
              <a:rPr lang="ru-RU" dirty="0"/>
              <a:t>смычка зависит качество звука, его </a:t>
            </a:r>
            <a:r>
              <a:rPr lang="ru-RU" dirty="0" err="1"/>
              <a:t>нюансирование</a:t>
            </a:r>
            <a:r>
              <a:rPr lang="ru-RU" dirty="0"/>
              <a:t>, связность или отрывистость, смена тембров и многое другое. </a:t>
            </a:r>
            <a:endParaRPr lang="ru-RU" dirty="0" smtClean="0"/>
          </a:p>
          <a:p>
            <a:pPr algn="just"/>
            <a:r>
              <a:rPr lang="ru-RU" dirty="0" smtClean="0"/>
              <a:t>Главная цель, </a:t>
            </a:r>
            <a:r>
              <a:rPr lang="ru-RU" dirty="0"/>
              <a:t>к достижению которой стремится скрипач левой </a:t>
            </a:r>
            <a:r>
              <a:rPr lang="ru-RU" dirty="0" smtClean="0"/>
              <a:t>рукой, </a:t>
            </a:r>
            <a:r>
              <a:rPr lang="ru-RU" dirty="0"/>
              <a:t>состоит в том, чтобы исполнить необходимое количество звуков в определенной последовательности, с указанной скоростью </a:t>
            </a:r>
            <a:r>
              <a:rPr lang="ru-RU" dirty="0" smtClean="0"/>
              <a:t>и чистой интонацией. Кроме </a:t>
            </a:r>
            <a:r>
              <a:rPr lang="ru-RU" dirty="0"/>
              <a:t>того, левая рука, благодаря использованию приемов художественного «</a:t>
            </a:r>
            <a:r>
              <a:rPr lang="ru-RU" dirty="0" err="1"/>
              <a:t>vibratio</a:t>
            </a:r>
            <a:r>
              <a:rPr lang="ru-RU" dirty="0"/>
              <a:t>», участвует в </a:t>
            </a:r>
            <a:r>
              <a:rPr lang="ru-RU" dirty="0" err="1"/>
              <a:t>звукоизвлечении</a:t>
            </a:r>
            <a:r>
              <a:rPr lang="ru-RU" dirty="0"/>
              <a:t>, в достижении красивого и разнообразного скрипичного тона. </a:t>
            </a:r>
          </a:p>
        </p:txBody>
      </p:sp>
    </p:spTree>
    <p:extLst>
      <p:ext uri="{BB962C8B-B14F-4D97-AF65-F5344CB8AC3E}">
        <p14:creationId xmlns:p14="http://schemas.microsoft.com/office/powerpoint/2010/main" val="62840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49006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Название частей скрипки и смычка</a:t>
            </a:r>
            <a:endParaRPr lang="ru-RU" sz="2000" dirty="0"/>
          </a:p>
        </p:txBody>
      </p:sp>
      <p:pic>
        <p:nvPicPr>
          <p:cNvPr id="5" name="Рисунок 4" descr="https://yunc.org/images/b/ba/%D0%A1%D0%BA%D1%80%D0%B8%D0%BF%D0%BA%D0%B0_%D0%B8_%D0%B0%D0%BB%D1%8C%D1%82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152"/>
          <a:stretch/>
        </p:blipFill>
        <p:spPr bwMode="auto">
          <a:xfrm>
            <a:off x="5724128" y="1328637"/>
            <a:ext cx="1351424" cy="489654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7236296" y="1484784"/>
            <a:ext cx="16528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 – трость</a:t>
            </a:r>
          </a:p>
          <a:p>
            <a:endParaRPr lang="ru-RU" dirty="0" smtClean="0"/>
          </a:p>
          <a:p>
            <a:r>
              <a:rPr lang="ru-RU" dirty="0" smtClean="0"/>
              <a:t>14 – колодка</a:t>
            </a:r>
          </a:p>
          <a:p>
            <a:endParaRPr lang="ru-RU" dirty="0" smtClean="0"/>
          </a:p>
          <a:p>
            <a:r>
              <a:rPr lang="ru-RU" dirty="0" smtClean="0"/>
              <a:t>15 – винт</a:t>
            </a:r>
          </a:p>
          <a:p>
            <a:endParaRPr lang="ru-RU" dirty="0" smtClean="0"/>
          </a:p>
          <a:p>
            <a:r>
              <a:rPr lang="ru-RU" dirty="0" smtClean="0"/>
              <a:t>16 – конец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17 - волос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28637"/>
            <a:ext cx="3240013" cy="476465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390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562074"/>
          </a:xfrm>
        </p:spPr>
        <p:txBody>
          <a:bodyPr>
            <a:normAutofit/>
          </a:bodyPr>
          <a:lstStyle/>
          <a:p>
            <a:pPr algn="ctr"/>
            <a:r>
              <a:rPr lang="ru-RU" sz="2400" cap="none" dirty="0">
                <a:solidFill>
                  <a:srgbClr val="FFFFFF"/>
                </a:solidFill>
                <a:ea typeface="+mn-ea"/>
                <a:cs typeface="+mn-cs"/>
              </a:rPr>
              <a:t>Подготовка игрового аппарата к занятию</a:t>
            </a: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5800" y="1052736"/>
            <a:ext cx="7772400" cy="4824536"/>
          </a:xfrm>
        </p:spPr>
        <p:txBody>
          <a:bodyPr>
            <a:normAutofit fontScale="92500" lnSpcReduction="20000"/>
          </a:bodyPr>
          <a:lstStyle/>
          <a:p>
            <a:pPr marL="342900" lvl="1"/>
            <a:r>
              <a:rPr lang="ru-RU" sz="2000" dirty="0"/>
              <a:t>У</a:t>
            </a:r>
            <a:r>
              <a:rPr lang="ru-RU" sz="2000" dirty="0" smtClean="0"/>
              <a:t>пражнение </a:t>
            </a:r>
            <a:r>
              <a:rPr lang="ru-RU" sz="2000" dirty="0"/>
              <a:t>«Деревце»: ноги на ширине плеч, руки наверх, сжаты в кулачки. Расслабляем кисти рук, потрясли (ветерок пошевелил листочки), ветер подул сильнее - помахали из стороны в сторону кистями с предплечьями, сильный ветер еще сильнее раскачивает деревце – машем всеми руками с покачиванием туловища из стороны в сторону. Ветер утих – опустили руки.  </a:t>
            </a:r>
            <a:endParaRPr lang="ru-RU" sz="2000" dirty="0" smtClean="0"/>
          </a:p>
          <a:p>
            <a:pPr marL="68580" lvl="1" indent="0">
              <a:buNone/>
            </a:pPr>
            <a:endParaRPr lang="ru-RU" sz="2000" dirty="0"/>
          </a:p>
          <a:p>
            <a:r>
              <a:rPr lang="ru-RU" dirty="0"/>
              <a:t>У</a:t>
            </a:r>
            <a:r>
              <a:rPr lang="ru-RU" dirty="0" smtClean="0"/>
              <a:t>пражнение</a:t>
            </a:r>
            <a:r>
              <a:rPr lang="ru-RU" dirty="0"/>
              <a:t>: «Кулачки»- вытянуть руки вперед, сжать крепко кулачки и напрячь полностью руки и плечи. Потом поднять руки вверх, в стороны, а затем, наклонившись, расслабить руки и покачать их из стороны в сторону</a:t>
            </a:r>
            <a:r>
              <a:rPr lang="ru-RU" dirty="0" smtClean="0"/>
              <a:t>.</a:t>
            </a:r>
          </a:p>
          <a:p>
            <a:pPr marL="68580" indent="0">
              <a:buNone/>
            </a:pPr>
            <a:endParaRPr lang="ru-RU" dirty="0" smtClean="0"/>
          </a:p>
          <a:p>
            <a:r>
              <a:rPr lang="ru-RU" dirty="0" smtClean="0"/>
              <a:t>Упражнение</a:t>
            </a:r>
            <a:r>
              <a:rPr lang="ru-RU" dirty="0"/>
              <a:t> “Мишка”. </a:t>
            </a:r>
            <a:r>
              <a:rPr lang="ru-RU" dirty="0" smtClean="0"/>
              <a:t>Это упражнение поможет ученику научиться правильно </a:t>
            </a:r>
            <a:r>
              <a:rPr lang="ru-RU" dirty="0"/>
              <a:t>стоять, равномерно распределяя вес на обе </a:t>
            </a:r>
            <a:r>
              <a:rPr lang="ru-RU" dirty="0" smtClean="0"/>
              <a:t>ноги. </a:t>
            </a:r>
            <a:r>
              <a:rPr lang="ru-RU" dirty="0"/>
              <a:t> Несколько раз походив, как косолапый, ребёнок очень хорошо запоминает, что при игре на скрипке надо стоять не на одной ноге, а на двух.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3" y="5013176"/>
            <a:ext cx="1430507" cy="169179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883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64"/>
          <a:stretch/>
        </p:blipFill>
        <p:spPr bwMode="auto">
          <a:xfrm>
            <a:off x="6876256" y="5085184"/>
            <a:ext cx="2201743" cy="158417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418058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</a:rPr>
              <a:t>Упражнения для </a:t>
            </a:r>
            <a:r>
              <a:rPr lang="ru-RU" sz="2000" dirty="0" smtClean="0">
                <a:solidFill>
                  <a:srgbClr val="FFFFFF"/>
                </a:solidFill>
              </a:rPr>
              <a:t>правой </a:t>
            </a:r>
            <a:r>
              <a:rPr lang="ru-RU" sz="2000" dirty="0">
                <a:solidFill>
                  <a:srgbClr val="FFFFFF"/>
                </a:solidFill>
              </a:rPr>
              <a:t>руки</a:t>
            </a: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5800" y="908720"/>
            <a:ext cx="7772400" cy="475252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Упражнение “Веточка </a:t>
            </a:r>
            <a:r>
              <a:rPr lang="ru-RU" dirty="0"/>
              <a:t>с листочком”: рука согнута в локте (рука – веточка, кисть с пальчиками – листочек). Ветер сильно дует – качается веточка с листочком. Ветер стих – листочек с веточкой замер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Упражнение “Часики</a:t>
            </a:r>
            <a:r>
              <a:rPr lang="ru-RU" dirty="0"/>
              <a:t>”: рука согнута в локте и находится на уровне талии. Поднимаем кисть к носу (смотрим на часы близко), затем в исходное положение, далее отводим руку вперёд (смотрим на часы издалека).</a:t>
            </a:r>
          </a:p>
          <a:p>
            <a:pPr marL="68580" indent="0">
              <a:buNone/>
            </a:pPr>
            <a:endParaRPr lang="ru-RU" dirty="0" smtClean="0"/>
          </a:p>
          <a:p>
            <a:r>
              <a:rPr lang="ru-RU" dirty="0" smtClean="0"/>
              <a:t>Упражнение </a:t>
            </a:r>
            <a:r>
              <a:rPr lang="ru-RU" dirty="0"/>
              <a:t>«Покормим </a:t>
            </a:r>
            <a:r>
              <a:rPr lang="ru-RU" dirty="0" smtClean="0"/>
              <a:t>обезьянку» или «Паучок». </a:t>
            </a:r>
            <a:r>
              <a:rPr lang="ru-RU" dirty="0"/>
              <a:t>Пальцами правой руки «взбираемся» по трости вверх от колодочки к шпицу, как обезьянка по дереву. Затем спускаемся вниз также всеми пальцами, не помогая левой рукой, чтобы «спустить обезьянку на землю</a:t>
            </a:r>
            <a:r>
              <a:rPr lang="ru-RU" dirty="0" smtClean="0"/>
              <a:t>».</a:t>
            </a:r>
          </a:p>
          <a:p>
            <a:pPr marL="68580" indent="0">
              <a:buNone/>
            </a:pPr>
            <a:endParaRPr lang="ru-RU" dirty="0"/>
          </a:p>
          <a:p>
            <a:r>
              <a:rPr lang="ru-RU" dirty="0"/>
              <a:t>У</a:t>
            </a:r>
            <a:r>
              <a:rPr lang="ru-RU" dirty="0" smtClean="0"/>
              <a:t>пражнение </a:t>
            </a:r>
            <a:r>
              <a:rPr lang="ru-RU" dirty="0"/>
              <a:t>«Колечко». Левой рукой берем трость смычка в колечко, а правой рукой водим смычок в колечке. Следим за круглыми пальцами, кистью и свободным плечом.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2963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43204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Упражнения для левой руки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6876256" cy="590465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У</a:t>
            </a:r>
            <a:r>
              <a:rPr lang="ru-RU" dirty="0" smtClean="0"/>
              <a:t>пражнение </a:t>
            </a:r>
            <a:r>
              <a:rPr lang="ru-RU" dirty="0"/>
              <a:t>«Буратино»: большой палец подносим к носу, пальцы распустить; к мизинцу подносим большой палец правой руки, пальцы распустить. Несколько секунд постоять, пошевелить пальчиками. Затем поворачиваем и подносим к носу мизинец левой руки, стоим несколько секунд, шевелим пальчиками. Это упражнение поможет левой руке сделать правильный поворот к корпусу скрипки</a:t>
            </a:r>
            <a:r>
              <a:rPr lang="ru-RU" dirty="0" smtClean="0"/>
              <a:t>.</a:t>
            </a:r>
          </a:p>
          <a:p>
            <a:pPr marL="68580" indent="0">
              <a:buNone/>
            </a:pPr>
            <a:endParaRPr lang="ru-RU" dirty="0" smtClean="0"/>
          </a:p>
          <a:p>
            <a:r>
              <a:rPr lang="ru-RU" dirty="0" smtClean="0"/>
              <a:t>Упражнение “Зеркальце</a:t>
            </a:r>
            <a:r>
              <a:rPr lang="ru-RU" dirty="0"/>
              <a:t>”: кисть ладонью повёрнута к себе, пальцы </a:t>
            </a:r>
            <a:r>
              <a:rPr lang="ru-RU" dirty="0" smtClean="0"/>
              <a:t>округлые, </a:t>
            </a:r>
            <a:r>
              <a:rPr lang="ru-RU" dirty="0"/>
              <a:t>как бы удерживают зеркальце. </a:t>
            </a:r>
            <a:endParaRPr lang="ru-RU" dirty="0" smtClean="0"/>
          </a:p>
          <a:p>
            <a:pPr marL="68580" indent="0">
              <a:buNone/>
            </a:pPr>
            <a:endParaRPr lang="ru-RU" dirty="0"/>
          </a:p>
          <a:p>
            <a:r>
              <a:rPr lang="ru-RU" dirty="0"/>
              <a:t>У</a:t>
            </a:r>
            <a:r>
              <a:rPr lang="ru-RU" dirty="0" smtClean="0"/>
              <a:t>пражнению </a:t>
            </a:r>
            <a:r>
              <a:rPr lang="ru-RU" dirty="0"/>
              <a:t>«Гости</a:t>
            </a:r>
            <a:r>
              <a:rPr lang="ru-RU" dirty="0" smtClean="0"/>
              <a:t>». </a:t>
            </a:r>
            <a:r>
              <a:rPr lang="ru-RU" dirty="0"/>
              <a:t>Ставим руку в первую позицию, шейку скрипки укладываем на основание указательного пальца, большой палец ставится между первым и вторым пальцами. Следим за разворотом кисти, пальчики «висят» над струнами. И стучим каждым пальцем по струне, ненадолго прижимая </a:t>
            </a:r>
            <a:r>
              <a:rPr lang="ru-RU" dirty="0" smtClean="0"/>
              <a:t>струну </a:t>
            </a:r>
            <a:r>
              <a:rPr lang="ru-RU" dirty="0"/>
              <a:t>к грифу и потом активно </a:t>
            </a:r>
            <a:r>
              <a:rPr lang="ru-RU" dirty="0" smtClean="0"/>
              <a:t>поднимая палец с нее.</a:t>
            </a:r>
            <a:endParaRPr lang="ru-RU" dirty="0"/>
          </a:p>
        </p:txBody>
      </p:sp>
      <p:pic>
        <p:nvPicPr>
          <p:cNvPr id="4" name="Рисунок 3" descr="https://cdn.photosight.ru/img/f/284/3428415_larg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681" y="3789040"/>
            <a:ext cx="2195736" cy="252028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716" y="2780928"/>
            <a:ext cx="2013115" cy="15129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353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648072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latin typeface="+mn-lt"/>
                <a:cs typeface="Arial" pitchFamily="34" charset="0"/>
              </a:rPr>
              <a:t>освобождаем </a:t>
            </a:r>
            <a:r>
              <a:rPr lang="ru-RU" sz="2000" dirty="0" smtClean="0">
                <a:latin typeface="+mn-lt"/>
                <a:cs typeface="Arial" pitchFamily="34" charset="0"/>
              </a:rPr>
              <a:t>игровой аппарат </a:t>
            </a:r>
            <a:br>
              <a:rPr lang="ru-RU" sz="2000" dirty="0" smtClean="0">
                <a:latin typeface="+mn-lt"/>
                <a:cs typeface="Arial" pitchFamily="34" charset="0"/>
              </a:rPr>
            </a:br>
            <a:r>
              <a:rPr lang="ru-RU" sz="2000" dirty="0" smtClean="0">
                <a:latin typeface="+mn-lt"/>
                <a:cs typeface="Arial" pitchFamily="34" charset="0"/>
              </a:rPr>
              <a:t>и тренируем координацию движения рук</a:t>
            </a:r>
            <a:endParaRPr lang="ru-RU" sz="2000" dirty="0">
              <a:latin typeface="+mn-lt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40768"/>
            <a:ext cx="7772400" cy="3993233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>
                <a:cs typeface="Arial" pitchFamily="34" charset="0"/>
              </a:rPr>
              <a:t>У</a:t>
            </a:r>
            <a:r>
              <a:rPr lang="ru-RU" sz="2800" dirty="0" smtClean="0">
                <a:cs typeface="Arial" pitchFamily="34" charset="0"/>
              </a:rPr>
              <a:t>пражнение </a:t>
            </a:r>
            <a:r>
              <a:rPr lang="ru-RU" sz="2800" dirty="0">
                <a:cs typeface="Arial" pitchFamily="34" charset="0"/>
              </a:rPr>
              <a:t>«Потянемся к солнышку</a:t>
            </a:r>
            <a:r>
              <a:rPr lang="ru-RU" sz="2800" dirty="0" smtClean="0">
                <a:cs typeface="Arial" pitchFamily="34" charset="0"/>
              </a:rPr>
              <a:t>». Ноги на ширине плеч, руки по швам. Руки разводим в стороны и поднимаем вверх, одновременно встаем на </a:t>
            </a:r>
            <a:r>
              <a:rPr lang="ru-RU" sz="2800" dirty="0" err="1" smtClean="0">
                <a:cs typeface="Arial" pitchFamily="34" charset="0"/>
              </a:rPr>
              <a:t>насочки</a:t>
            </a:r>
            <a:r>
              <a:rPr lang="ru-RU" sz="2800" dirty="0" smtClean="0">
                <a:cs typeface="Arial" pitchFamily="34" charset="0"/>
              </a:rPr>
              <a:t>, все тело вытягивая вверх.</a:t>
            </a:r>
          </a:p>
          <a:p>
            <a:pPr marL="68580" indent="0">
              <a:buNone/>
            </a:pPr>
            <a:endParaRPr lang="ru-RU" sz="2800" dirty="0" smtClean="0">
              <a:cs typeface="Arial" pitchFamily="34" charset="0"/>
            </a:endParaRPr>
          </a:p>
          <a:p>
            <a:r>
              <a:rPr lang="ru-RU" sz="2800" dirty="0" smtClean="0"/>
              <a:t>Упражнение «Привет-пока». Руки </a:t>
            </a:r>
            <a:r>
              <a:rPr lang="ru-RU" sz="2800" dirty="0"/>
              <a:t>согнуты в локтях, одна ладошка машет «до свидания», другая – «иди сюда</a:t>
            </a:r>
            <a:r>
              <a:rPr lang="ru-RU" sz="2800" dirty="0" smtClean="0"/>
              <a:t>»</a:t>
            </a:r>
          </a:p>
          <a:p>
            <a:pPr marL="68580" indent="0">
              <a:buNone/>
            </a:pPr>
            <a:endParaRPr lang="ru-RU" sz="2800" dirty="0"/>
          </a:p>
          <a:p>
            <a:r>
              <a:rPr lang="ru-RU" sz="2800" dirty="0"/>
              <a:t>Одна рука рисует «солнышко» (круг), другая – «дождик» (вертикальные линии</a:t>
            </a:r>
            <a:r>
              <a:rPr lang="ru-RU" sz="2800" dirty="0" smtClean="0"/>
              <a:t>)</a:t>
            </a:r>
          </a:p>
          <a:p>
            <a:endParaRPr lang="ru-RU" sz="2800" dirty="0"/>
          </a:p>
          <a:p>
            <a:pPr marL="68580" indent="0">
              <a:buNone/>
            </a:pPr>
            <a:r>
              <a:rPr lang="ru-RU" dirty="0" smtClean="0"/>
              <a:t>                         Каждое </a:t>
            </a:r>
            <a:r>
              <a:rPr lang="ru-RU" dirty="0"/>
              <a:t>упражнение </a:t>
            </a:r>
            <a:r>
              <a:rPr lang="ru-RU" dirty="0" smtClean="0"/>
              <a:t>выполнять </a:t>
            </a:r>
            <a:r>
              <a:rPr lang="ru-RU" dirty="0"/>
              <a:t>несколько раз. </a:t>
            </a:r>
            <a:endParaRPr lang="ru-RU" dirty="0" smtClean="0"/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4" name="Рисунок 3" descr="https://a.allegroimg.com/original/03932b/710c0c3b4b168cd03ad631dd310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617" y="3989485"/>
            <a:ext cx="2961005" cy="234860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835993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Заключение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268760"/>
            <a:ext cx="7772400" cy="5112568"/>
          </a:xfrm>
        </p:spPr>
        <p:txBody>
          <a:bodyPr/>
          <a:lstStyle/>
          <a:p>
            <a:pPr marL="68580" indent="0">
              <a:buNone/>
            </a:pPr>
            <a:r>
              <a:rPr lang="ru-RU" sz="2400" dirty="0"/>
              <a:t>Вопрос целесообразности постановки может рассматриваться лишь в непосредственной связи с теми движениями, ради которых эта постановка создаётся </a:t>
            </a:r>
            <a:r>
              <a:rPr lang="ru-RU" sz="2400" dirty="0" smtClean="0"/>
              <a:t>и, </a:t>
            </a:r>
            <a:r>
              <a:rPr lang="ru-RU" sz="2400" dirty="0"/>
              <a:t>свободу которых она должна обеспечить. При этом нельзя забывать, что в музыкальном исполнительстве критерий правильности игровых движений устанавливается лишь с учётом качества обеспечиваемого ими звучания</a:t>
            </a:r>
            <a:r>
              <a:rPr lang="ru-RU" sz="2400" dirty="0" smtClean="0"/>
              <a:t>.</a:t>
            </a:r>
          </a:p>
          <a:p>
            <a:pPr marL="68580" indent="0">
              <a:buNone/>
            </a:pPr>
            <a:r>
              <a:rPr lang="ru-RU" sz="2400" dirty="0"/>
              <a:t>Перспективность постановки скрипача определяется именно тем, насколько она может обеспечить весь комплекс движений, которые понадобятся скрипачу в дальнейшем его развитии.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241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harizma.club/wp-content/uploads/2019/10/musicharizma-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272808" cy="52565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glow rad="1206500">
              <a:schemeClr val="accent1">
                <a:alpha val="40000"/>
              </a:schemeClr>
            </a:glow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63503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Используемый материал: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https</a:t>
            </a:r>
            <a:r>
              <a:rPr lang="en-US" dirty="0"/>
              <a:t>://prezentacii.org/prezentacii/prezentacii-po-musice/76781-skripka.html </a:t>
            </a:r>
            <a:endParaRPr lang="ru-RU" dirty="0" smtClean="0"/>
          </a:p>
          <a:p>
            <a:r>
              <a:rPr lang="en-US" dirty="0"/>
              <a:t>https://yandex.ru/images/search?text=</a:t>
            </a:r>
            <a:r>
              <a:rPr lang="ru-RU" dirty="0"/>
              <a:t>фото%20скрипача%20со%20скрипкой&amp;</a:t>
            </a:r>
            <a:r>
              <a:rPr lang="en-US" dirty="0" err="1"/>
              <a:t>stype</a:t>
            </a:r>
            <a:r>
              <a:rPr lang="en-US" dirty="0"/>
              <a:t>=</a:t>
            </a:r>
            <a:r>
              <a:rPr lang="en-US" dirty="0" err="1"/>
              <a:t>image&amp;lr</a:t>
            </a:r>
            <a:r>
              <a:rPr lang="en-US" dirty="0"/>
              <a:t>=236&amp;source=wiz </a:t>
            </a:r>
            <a:endParaRPr lang="ru-RU" dirty="0" smtClean="0"/>
          </a:p>
          <a:p>
            <a:r>
              <a:rPr lang="en-US" dirty="0"/>
              <a:t>http://blagaya.ru/skripka/violin_azbuka/ruki/ </a:t>
            </a:r>
            <a:endParaRPr lang="ru-RU" dirty="0" smtClean="0"/>
          </a:p>
          <a:p>
            <a:r>
              <a:rPr lang="en-US" dirty="0"/>
              <a:t>https://urok.1sept.ru/</a:t>
            </a:r>
            <a:r>
              <a:rPr lang="ru-RU" dirty="0"/>
              <a:t>статьи/584325/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385961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TM01859862[[fn=Поп-музыка]]</Template>
  <TotalTime>358</TotalTime>
  <Words>703</Words>
  <Application>Microsoft Office PowerPoint</Application>
  <PresentationFormat>Экран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Urban Pop</vt:lpstr>
      <vt:lpstr>Презентация  к дистанционному уроку  тема  начальное обучение игре на скрипке. Постановка рук.</vt:lpstr>
      <vt:lpstr>«Не учить тело движениям,                           а учиться у него»   </vt:lpstr>
      <vt:lpstr>Презентация PowerPoint</vt:lpstr>
      <vt:lpstr>Презентация PowerPoint</vt:lpstr>
      <vt:lpstr>Презентация PowerPoint</vt:lpstr>
      <vt:lpstr>Название частей скрипки и смычка</vt:lpstr>
      <vt:lpstr>Подготовка игрового аппарата к занятию</vt:lpstr>
      <vt:lpstr>Упражнения для правой руки</vt:lpstr>
      <vt:lpstr>Упражнения для левой руки</vt:lpstr>
      <vt:lpstr>освобождаем игровой аппарат  и тренируем координацию движения рук</vt:lpstr>
      <vt:lpstr>Заключение </vt:lpstr>
      <vt:lpstr>Презентация PowerPoint</vt:lpstr>
      <vt:lpstr>Используемый материал:</vt:lpstr>
    </vt:vector>
  </TitlesOfParts>
  <Company>Image&amp;Matros ®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Image&amp;Matros ®</dc:creator>
  <cp:lastModifiedBy>Image&amp;Matros ®</cp:lastModifiedBy>
  <cp:revision>27</cp:revision>
  <dcterms:created xsi:type="dcterms:W3CDTF">2020-04-26T09:00:49Z</dcterms:created>
  <dcterms:modified xsi:type="dcterms:W3CDTF">2020-05-15T11:33:25Z</dcterms:modified>
</cp:coreProperties>
</file>